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64" r:id="rId2"/>
    <p:sldId id="257" r:id="rId3"/>
    <p:sldId id="258" r:id="rId4"/>
    <p:sldId id="261" r:id="rId5"/>
    <p:sldId id="259" r:id="rId6"/>
    <p:sldId id="260" r:id="rId7"/>
    <p:sldId id="262" r:id="rId8"/>
  </p:sldIdLst>
  <p:sldSz cx="9144000" cy="514826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1" d="100"/>
          <a:sy n="161" d="100"/>
        </p:scale>
        <p:origin x="-174" y="-480"/>
      </p:cViewPr>
      <p:guideLst>
        <p:guide orient="horz" pos="162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55097-098C-4A9F-A4DB-44B50AC947FE}" type="datetimeFigureOut">
              <a:rPr lang="nb-NO" smtClean="0"/>
              <a:t>13.08.2018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144BD-C950-4D22-9473-A647C6DB04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0100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2243108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915247"/>
            <a:ext cx="7543800" cy="161598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533963"/>
            <a:ext cx="6172200" cy="514826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85DC-0568-4E59-8DAF-507858151B88}" type="datetimeFigureOut">
              <a:rPr lang="nb-NO" smtClean="0"/>
              <a:t>13.08.2018</a:t>
            </a:fld>
            <a:endParaRPr lang="nb-N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AC709A-4150-4557-8E5C-513E648AEFA3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514827"/>
            <a:ext cx="5791200" cy="2631334"/>
          </a:xfrm>
        </p:spPr>
        <p:txBody>
          <a:bodyPr vert="eaVert" anchor="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85DC-0568-4E59-8DAF-507858151B88}" type="datetimeFigureOut">
              <a:rPr lang="nb-NO" smtClean="0"/>
              <a:t>13.08.2018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709A-4150-4557-8E5C-513E648AEFA3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457624"/>
            <a:ext cx="2133600" cy="3889799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514827"/>
            <a:ext cx="5029200" cy="3432175"/>
          </a:xfrm>
        </p:spPr>
        <p:txBody>
          <a:bodyPr vert="eaVert" anchor="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85DC-0568-4E59-8DAF-507858151B88}" type="datetimeFigureOut">
              <a:rPr lang="nb-NO" smtClean="0"/>
              <a:t>13.08.2018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709A-4150-4557-8E5C-513E648AEFA3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85DC-0568-4E59-8DAF-507858151B88}" type="datetimeFigureOut">
              <a:rPr lang="nb-NO" smtClean="0"/>
              <a:t>13.08.2018</a:t>
            </a:fld>
            <a:endParaRPr lang="nb-NO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AC709A-4150-4557-8E5C-513E648AEFA3}" type="slidenum">
              <a:rPr lang="nb-NO" smtClean="0"/>
              <a:t>‹#›</a:t>
            </a:fld>
            <a:endParaRPr lang="nb-NO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3058703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3203490"/>
            <a:ext cx="3733800" cy="549148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85DC-0568-4E59-8DAF-507858151B88}" type="datetimeFigureOut">
              <a:rPr lang="nb-NO" smtClean="0"/>
              <a:t>13.08.2018</a:t>
            </a:fld>
            <a:endParaRPr lang="nb-NO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AC709A-4150-4557-8E5C-513E648AEFA3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430073"/>
            <a:ext cx="6035040" cy="176413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85DC-0568-4E59-8DAF-507858151B88}" type="datetimeFigureOut">
              <a:rPr lang="nb-NO" smtClean="0"/>
              <a:t>13.08.2018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AC709A-4150-4557-8E5C-513E648AEFA3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494233"/>
            <a:ext cx="3273552" cy="257413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494234"/>
            <a:ext cx="3273552" cy="257651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496942"/>
            <a:ext cx="3273552" cy="480266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029653"/>
            <a:ext cx="3276600" cy="2059305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496942"/>
            <a:ext cx="3273552" cy="480266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029653"/>
            <a:ext cx="3273552" cy="2059305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390505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390505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85DC-0568-4E59-8DAF-507858151B88}" type="datetimeFigureOut">
              <a:rPr lang="nb-NO" smtClean="0"/>
              <a:t>13.08.2018</a:t>
            </a:fld>
            <a:endParaRPr lang="nb-NO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AC709A-4150-4557-8E5C-513E648AEFA3}" type="slidenum">
              <a:rPr lang="nb-NO" smtClean="0"/>
              <a:t>‹#›</a:t>
            </a:fld>
            <a:endParaRPr lang="nb-NO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85DC-0568-4E59-8DAF-507858151B88}" type="datetimeFigureOut">
              <a:rPr lang="nb-NO" smtClean="0"/>
              <a:t>13.08.2018</a:t>
            </a:fld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AC709A-4150-4557-8E5C-513E648AEFA3}" type="slidenum">
              <a:rPr lang="nb-NO" smtClean="0"/>
              <a:t>‹#›</a:t>
            </a:fld>
            <a:endParaRPr lang="nb-N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85DC-0568-4E59-8DAF-507858151B88}" type="datetimeFigureOut">
              <a:rPr lang="nb-NO" smtClean="0"/>
              <a:t>13.08.2018</a:t>
            </a:fld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AC709A-4150-4557-8E5C-513E648AEFA3}" type="slidenum">
              <a:rPr lang="nb-NO" smtClean="0"/>
              <a:t>‹#›</a:t>
            </a:fld>
            <a:endParaRPr lang="nb-N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332173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4827"/>
            <a:ext cx="4343400" cy="2574132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514827"/>
            <a:ext cx="2590800" cy="257413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85DC-0568-4E59-8DAF-507858151B88}" type="datetimeFigureOut">
              <a:rPr lang="nb-NO" smtClean="0"/>
              <a:t>13.08.2018</a:t>
            </a:fld>
            <a:endParaRPr lang="nb-N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AC709A-4150-4557-8E5C-513E648AEFA3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460007"/>
            <a:ext cx="6705600" cy="1912008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2592183"/>
            <a:ext cx="5029200" cy="5411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250091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85DC-0568-4E59-8DAF-507858151B88}" type="datetimeFigureOut">
              <a:rPr lang="nb-NO" smtClean="0"/>
              <a:t>13.08.2018</a:t>
            </a:fld>
            <a:endParaRPr lang="nb-NO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AC709A-4150-4557-8E5C-513E648AEFA3}" type="slidenum">
              <a:rPr lang="nb-NO" smtClean="0"/>
              <a:t>‹#›</a:t>
            </a:fld>
            <a:endParaRPr lang="nb-NO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8263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779552"/>
            <a:ext cx="7240620" cy="4284204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416175" y="316715"/>
            <a:ext cx="4157701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87722"/>
            <a:ext cx="6479362" cy="356937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3660987"/>
            <a:ext cx="7543800" cy="6864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514827"/>
            <a:ext cx="6096000" cy="2745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0329"/>
            <a:ext cx="2133600" cy="27409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1B985DC-0568-4E59-8DAF-507858151B88}" type="datetimeFigureOut">
              <a:rPr lang="nb-NO" smtClean="0"/>
              <a:t>13.08.2018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4620329"/>
            <a:ext cx="4572000" cy="27409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4385557"/>
            <a:ext cx="2133600" cy="228812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9AC709A-4150-4557-8E5C-513E648AEFA3}" type="slidenum">
              <a:rPr lang="nb-NO" smtClean="0"/>
              <a:t>‹#›</a:t>
            </a:fld>
            <a:endParaRPr lang="nb-N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hpba2018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hpba2018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hpba2018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hpba2018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hpba2018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hpba2018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acadi.com/en/index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hyperlink" Target="https://www.ihpba2018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xtuhe\AppData\Local\Microsoft\Windows\Temporary Internet Files\Content.IE5\DXMWE3M0\OUS_logo_RGB_e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67" y="454350"/>
            <a:ext cx="2669245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IHPBA 201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266" y="454350"/>
            <a:ext cx="884858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pacadi.com/assets/images/WEB_Pacadi_illustrati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20251" y="200844"/>
            <a:ext cx="2781014" cy="93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ktangel 4"/>
          <p:cNvSpPr/>
          <p:nvPr/>
        </p:nvSpPr>
        <p:spPr>
          <a:xfrm>
            <a:off x="719735" y="1058024"/>
            <a:ext cx="73086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</a:rPr>
              <a:t>Psychometric performance of the </a:t>
            </a:r>
            <a:b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</a:rPr>
            </a:b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</a:rPr>
              <a:t>PAncreatic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</a:rPr>
              <a:t> Cancer Disease Impact (PACADI) score</a:t>
            </a: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</a:rPr>
              <a:t>.</a:t>
            </a:r>
            <a:endParaRPr lang="nb-NO" sz="4000" dirty="0"/>
          </a:p>
        </p:txBody>
      </p:sp>
      <p:sp>
        <p:nvSpPr>
          <p:cNvPr id="6" name="Rektangel 5"/>
          <p:cNvSpPr/>
          <p:nvPr/>
        </p:nvSpPr>
        <p:spPr>
          <a:xfrm>
            <a:off x="809663" y="2844412"/>
            <a:ext cx="7506753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400" dirty="0">
                <a:latin typeface="Calibri" panose="020F0502020204030204" pitchFamily="34" charset="0"/>
              </a:rPr>
              <a:t>Turid Heiberg</a:t>
            </a:r>
            <a:r>
              <a:rPr lang="nb-NO" sz="2400" baseline="30000" dirty="0">
                <a:latin typeface="Calibri" panose="020F0502020204030204" pitchFamily="34" charset="0"/>
              </a:rPr>
              <a:t>1,2</a:t>
            </a:r>
            <a:r>
              <a:rPr lang="nb-NO" sz="2400" dirty="0">
                <a:latin typeface="Calibri" panose="020F0502020204030204" pitchFamily="34" charset="0"/>
              </a:rPr>
              <a:t>, Bart Baekelandt</a:t>
            </a:r>
            <a:r>
              <a:rPr lang="nb-NO" sz="2400" baseline="30000" dirty="0">
                <a:latin typeface="Calibri" panose="020F0502020204030204" pitchFamily="34" charset="0"/>
              </a:rPr>
              <a:t>3</a:t>
            </a:r>
            <a:r>
              <a:rPr lang="nb-NO" sz="2400" dirty="0">
                <a:latin typeface="Calibri" panose="020F0502020204030204" pitchFamily="34" charset="0"/>
              </a:rPr>
              <a:t>, </a:t>
            </a:r>
          </a:p>
          <a:p>
            <a:r>
              <a:rPr lang="nb-NO" sz="2400" dirty="0">
                <a:latin typeface="Calibri" panose="020F0502020204030204" pitchFamily="34" charset="0"/>
              </a:rPr>
              <a:t>Tore K. K. Kvien</a:t>
            </a:r>
            <a:r>
              <a:rPr lang="nb-NO" sz="2400" baseline="30000" dirty="0">
                <a:latin typeface="Calibri" panose="020F0502020204030204" pitchFamily="34" charset="0"/>
              </a:rPr>
              <a:t>4,3 </a:t>
            </a:r>
            <a:r>
              <a:rPr lang="nb-NO" sz="2400" dirty="0">
                <a:latin typeface="Calibri" panose="020F0502020204030204" pitchFamily="34" charset="0"/>
              </a:rPr>
              <a:t>and Trond Buanes</a:t>
            </a:r>
            <a:r>
              <a:rPr lang="nb-NO" sz="2400" baseline="30000" dirty="0">
                <a:latin typeface="Calibri" panose="020F0502020204030204" pitchFamily="34" charset="0"/>
              </a:rPr>
              <a:t>5,3</a:t>
            </a:r>
            <a:endParaRPr lang="nb-NO" sz="2400" dirty="0">
              <a:latin typeface="Calibri" panose="020F0502020204030204" pitchFamily="34" charset="0"/>
            </a:endParaRPr>
          </a:p>
          <a:p>
            <a:r>
              <a:rPr lang="en-US" sz="1400" baseline="30000" dirty="0" smtClean="0">
                <a:latin typeface="Calibri" panose="020F0502020204030204" pitchFamily="34" charset="0"/>
              </a:rPr>
              <a:t>1</a:t>
            </a:r>
            <a:r>
              <a:rPr lang="en-US" sz="1400" dirty="0" smtClean="0">
                <a:latin typeface="Calibri" panose="020F0502020204030204" pitchFamily="34" charset="0"/>
              </a:rPr>
              <a:t>Regional </a:t>
            </a:r>
            <a:r>
              <a:rPr lang="en-US" sz="1400" dirty="0">
                <a:latin typeface="Calibri" panose="020F0502020204030204" pitchFamily="34" charset="0"/>
              </a:rPr>
              <a:t>Research Support, Oslo University Hospital, Oslo, Norway</a:t>
            </a:r>
            <a:endParaRPr lang="nb-NO" sz="1400" dirty="0">
              <a:latin typeface="Calibri" panose="020F0502020204030204" pitchFamily="34" charset="0"/>
            </a:endParaRPr>
          </a:p>
          <a:p>
            <a:r>
              <a:rPr lang="en-US" sz="1400" baseline="30000" dirty="0">
                <a:latin typeface="Calibri" panose="020F0502020204030204" pitchFamily="34" charset="0"/>
              </a:rPr>
              <a:t>6</a:t>
            </a:r>
            <a:r>
              <a:rPr lang="en-US" sz="1400" dirty="0">
                <a:latin typeface="Calibri" panose="020F0502020204030204" pitchFamily="34" charset="0"/>
              </a:rPr>
              <a:t>Faculty of Health and Welfare, </a:t>
            </a:r>
            <a:r>
              <a:rPr lang="en-US" sz="1400" dirty="0" err="1">
                <a:latin typeface="Calibri" panose="020F0502020204030204" pitchFamily="34" charset="0"/>
              </a:rPr>
              <a:t>Østfold</a:t>
            </a:r>
            <a:r>
              <a:rPr lang="en-US" sz="1400" dirty="0">
                <a:latin typeface="Calibri" panose="020F0502020204030204" pitchFamily="34" charset="0"/>
              </a:rPr>
              <a:t> University College, </a:t>
            </a:r>
            <a:r>
              <a:rPr lang="en-US" sz="1400" dirty="0" err="1">
                <a:latin typeface="Calibri" panose="020F0502020204030204" pitchFamily="34" charset="0"/>
              </a:rPr>
              <a:t>Halden</a:t>
            </a:r>
            <a:r>
              <a:rPr lang="en-US" sz="1400" dirty="0">
                <a:latin typeface="Calibri" panose="020F0502020204030204" pitchFamily="34" charset="0"/>
              </a:rPr>
              <a:t>, Norway</a:t>
            </a:r>
            <a:endParaRPr lang="nb-NO" sz="1400" dirty="0">
              <a:latin typeface="Calibri" panose="020F0502020204030204" pitchFamily="34" charset="0"/>
            </a:endParaRPr>
          </a:p>
          <a:p>
            <a:r>
              <a:rPr lang="en-US" sz="1400" baseline="30000" dirty="0">
                <a:latin typeface="Calibri" panose="020F0502020204030204" pitchFamily="34" charset="0"/>
              </a:rPr>
              <a:t>3</a:t>
            </a:r>
            <a:r>
              <a:rPr lang="en-GB" sz="1400" dirty="0">
                <a:latin typeface="Calibri" panose="020F0502020204030204" pitchFamily="34" charset="0"/>
              </a:rPr>
              <a:t>Institute of Clinical Medicine, Faculty of Medicine, University of Oslo, Oslo, Norway</a:t>
            </a:r>
            <a:endParaRPr lang="nb-NO" sz="1400" dirty="0">
              <a:latin typeface="Calibri" panose="020F0502020204030204" pitchFamily="34" charset="0"/>
            </a:endParaRPr>
          </a:p>
          <a:p>
            <a:r>
              <a:rPr lang="en-GB" sz="1400" baseline="30000" dirty="0">
                <a:latin typeface="Calibri" panose="020F0502020204030204" pitchFamily="34" charset="0"/>
              </a:rPr>
              <a:t>4</a:t>
            </a:r>
            <a:r>
              <a:rPr lang="en-GB" sz="1400" dirty="0">
                <a:latin typeface="Calibri" panose="020F0502020204030204" pitchFamily="34" charset="0"/>
              </a:rPr>
              <a:t>Department of Rheumatology, </a:t>
            </a:r>
            <a:r>
              <a:rPr lang="en-GB" sz="1400" dirty="0" err="1">
                <a:latin typeface="Calibri" panose="020F0502020204030204" pitchFamily="34" charset="0"/>
              </a:rPr>
              <a:t>Diakonhjemmet</a:t>
            </a:r>
            <a:r>
              <a:rPr lang="en-GB" sz="1400" dirty="0">
                <a:latin typeface="Calibri" panose="020F0502020204030204" pitchFamily="34" charset="0"/>
              </a:rPr>
              <a:t> Hospital, Oslo, Norway</a:t>
            </a:r>
            <a:endParaRPr lang="nb-NO" sz="1400" dirty="0">
              <a:latin typeface="Calibri" panose="020F0502020204030204" pitchFamily="34" charset="0"/>
            </a:endParaRPr>
          </a:p>
          <a:p>
            <a:r>
              <a:rPr lang="en-GB" sz="1400" baseline="30000" dirty="0">
                <a:latin typeface="Calibri" panose="020F0502020204030204" pitchFamily="34" charset="0"/>
              </a:rPr>
              <a:t>5</a:t>
            </a:r>
            <a:r>
              <a:rPr lang="en-GB" sz="1400" dirty="0">
                <a:latin typeface="Calibri" panose="020F0502020204030204" pitchFamily="34" charset="0"/>
              </a:rPr>
              <a:t>Department of </a:t>
            </a:r>
            <a:r>
              <a:rPr lang="en-GB" sz="1400" dirty="0" err="1">
                <a:latin typeface="Calibri" panose="020F0502020204030204" pitchFamily="34" charset="0"/>
              </a:rPr>
              <a:t>Hepato</a:t>
            </a:r>
            <a:r>
              <a:rPr lang="en-GB" sz="1400" dirty="0">
                <a:latin typeface="Calibri" panose="020F0502020204030204" pitchFamily="34" charset="0"/>
              </a:rPr>
              <a:t>-</a:t>
            </a:r>
            <a:r>
              <a:rPr lang="en-GB" sz="1400" dirty="0" err="1">
                <a:latin typeface="Calibri" panose="020F0502020204030204" pitchFamily="34" charset="0"/>
              </a:rPr>
              <a:t>Pancreato</a:t>
            </a:r>
            <a:r>
              <a:rPr lang="en-GB" sz="1400" dirty="0">
                <a:latin typeface="Calibri" panose="020F0502020204030204" pitchFamily="34" charset="0"/>
              </a:rPr>
              <a:t>-Biliary Surgery, Oslo University Hospital, Oslo, Norway</a:t>
            </a:r>
            <a:endParaRPr lang="nb-NO" sz="1400" dirty="0">
              <a:latin typeface="Calibri" panose="020F0502020204030204" pitchFamily="34" charset="0"/>
            </a:endParaRPr>
          </a:p>
        </p:txBody>
      </p:sp>
      <p:sp>
        <p:nvSpPr>
          <p:cNvPr id="8" name="Plassholder for bunntekst 9"/>
          <p:cNvSpPr>
            <a:spLocks noGrp="1"/>
          </p:cNvSpPr>
          <p:nvPr>
            <p:ph type="ftr" sz="quarter" idx="11"/>
          </p:nvPr>
        </p:nvSpPr>
        <p:spPr>
          <a:xfrm>
            <a:off x="3388901" y="4874166"/>
            <a:ext cx="2289448" cy="274097"/>
          </a:xfrm>
        </p:spPr>
        <p:txBody>
          <a:bodyPr/>
          <a:lstStyle/>
          <a:p>
            <a:pPr algn="l"/>
            <a:r>
              <a:rPr lang="nb-NO" altLang="nb-NO" dirty="0" smtClean="0">
                <a:latin typeface="Calibri" panose="020F0502020204030204" pitchFamily="34" charset="0"/>
              </a:rPr>
              <a:t>uxtuhe@ous-hf.no</a:t>
            </a:r>
            <a:endParaRPr lang="nb-NO" altLang="nb-NO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04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/>
          </p:cNvSpPr>
          <p:nvPr/>
        </p:nvSpPr>
        <p:spPr>
          <a:xfrm>
            <a:off x="347339" y="1307106"/>
            <a:ext cx="8496943" cy="7204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b-NO" sz="36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Disclosure</a:t>
            </a:r>
            <a:r>
              <a:rPr lang="nb-NO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Statement  </a:t>
            </a:r>
            <a:r>
              <a:rPr lang="nb-NO" sz="36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of</a:t>
            </a:r>
            <a:r>
              <a:rPr lang="nb-NO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Financial </a:t>
            </a:r>
            <a:r>
              <a:rPr lang="nb-NO" sz="36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Interest</a:t>
            </a:r>
            <a:endParaRPr lang="nb-NO" sz="36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 txBox="1">
            <a:spLocks/>
          </p:cNvSpPr>
          <p:nvPr/>
        </p:nvSpPr>
        <p:spPr>
          <a:xfrm>
            <a:off x="719735" y="1998067"/>
            <a:ext cx="7772400" cy="2216296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nb-NO" sz="1600" dirty="0" smtClean="0">
                <a:latin typeface="Calibri" panose="020F0502020204030204" pitchFamily="34" charset="0"/>
              </a:rPr>
              <a:t>Turid Heiberg: </a:t>
            </a:r>
            <a:r>
              <a:rPr lang="nb-NO" sz="1600" dirty="0" err="1" smtClean="0">
                <a:latin typeface="Calibri" panose="020F0502020204030204" pitchFamily="34" charset="0"/>
              </a:rPr>
              <a:t>Nothing</a:t>
            </a:r>
            <a:r>
              <a:rPr lang="nb-NO" sz="1600" dirty="0" smtClean="0">
                <a:latin typeface="Calibri" panose="020F0502020204030204" pitchFamily="34" charset="0"/>
              </a:rPr>
              <a:t> to </a:t>
            </a:r>
            <a:r>
              <a:rPr lang="nb-NO" sz="1600" dirty="0" err="1" smtClean="0">
                <a:latin typeface="Calibri" panose="020F0502020204030204" pitchFamily="34" charset="0"/>
              </a:rPr>
              <a:t>disclose</a:t>
            </a:r>
            <a:endParaRPr lang="nb-NO" sz="1600" dirty="0" smtClean="0">
              <a:latin typeface="Calibri" panose="020F0502020204030204" pitchFamily="34" charset="0"/>
            </a:endParaRPr>
          </a:p>
          <a:p>
            <a:r>
              <a:rPr lang="nb-NO" sz="1600" dirty="0" smtClean="0">
                <a:latin typeface="Calibri" panose="020F0502020204030204" pitchFamily="34" charset="0"/>
              </a:rPr>
              <a:t>Bart Baekelandt: </a:t>
            </a:r>
            <a:r>
              <a:rPr lang="nb-NO" sz="1600" dirty="0" err="1" smtClean="0">
                <a:latin typeface="Calibri" panose="020F0502020204030204" pitchFamily="34" charset="0"/>
              </a:rPr>
              <a:t>Nothing</a:t>
            </a:r>
            <a:r>
              <a:rPr lang="nb-NO" sz="1600" dirty="0" smtClean="0">
                <a:latin typeface="Calibri" panose="020F0502020204030204" pitchFamily="34" charset="0"/>
              </a:rPr>
              <a:t> to </a:t>
            </a:r>
            <a:r>
              <a:rPr lang="nb-NO" sz="1600" dirty="0" err="1" smtClean="0">
                <a:latin typeface="Calibri" panose="020F0502020204030204" pitchFamily="34" charset="0"/>
              </a:rPr>
              <a:t>disclose</a:t>
            </a:r>
            <a:endParaRPr lang="nb-NO" sz="1600" dirty="0" smtClean="0">
              <a:latin typeface="Calibri" panose="020F0502020204030204" pitchFamily="34" charset="0"/>
            </a:endParaRPr>
          </a:p>
          <a:p>
            <a:r>
              <a:rPr lang="nb-NO" sz="1600" dirty="0" smtClean="0">
                <a:latin typeface="Calibri" panose="020F0502020204030204" pitchFamily="34" charset="0"/>
              </a:rPr>
              <a:t>Tore K. Kvien has </a:t>
            </a:r>
          </a:p>
          <a:p>
            <a:pPr lvl="1"/>
            <a:r>
              <a:rPr lang="nb-NO" sz="1600" dirty="0" err="1" smtClean="0">
                <a:latin typeface="Calibri" panose="020F0502020204030204" pitchFamily="34" charset="0"/>
              </a:rPr>
              <a:t>received</a:t>
            </a:r>
            <a:r>
              <a:rPr lang="nb-NO" sz="1600" dirty="0" smtClean="0">
                <a:latin typeface="Calibri" panose="020F0502020204030204" pitchFamily="34" charset="0"/>
              </a:rPr>
              <a:t> </a:t>
            </a:r>
            <a:r>
              <a:rPr lang="nb-NO" sz="1600" dirty="0" err="1" smtClean="0">
                <a:latin typeface="Calibri" panose="020F0502020204030204" pitchFamily="34" charset="0"/>
              </a:rPr>
              <a:t>fees</a:t>
            </a:r>
            <a:r>
              <a:rPr lang="nb-NO" sz="1600" dirty="0" smtClean="0">
                <a:latin typeface="Calibri" panose="020F0502020204030204" pitchFamily="34" charset="0"/>
              </a:rPr>
              <a:t> for </a:t>
            </a:r>
            <a:r>
              <a:rPr lang="nb-NO" sz="1600" dirty="0" err="1" smtClean="0">
                <a:latin typeface="Calibri" panose="020F0502020204030204" pitchFamily="34" charset="0"/>
              </a:rPr>
              <a:t>speaking</a:t>
            </a:r>
            <a:r>
              <a:rPr lang="nb-NO" sz="1600" dirty="0" smtClean="0">
                <a:latin typeface="Calibri" panose="020F0502020204030204" pitchFamily="34" charset="0"/>
              </a:rPr>
              <a:t> and/or </a:t>
            </a:r>
            <a:r>
              <a:rPr lang="nb-NO" sz="1600" dirty="0" err="1" smtClean="0">
                <a:latin typeface="Calibri" panose="020F0502020204030204" pitchFamily="34" charset="0"/>
              </a:rPr>
              <a:t>consulting</a:t>
            </a:r>
            <a:r>
              <a:rPr lang="nb-NO" sz="1600" dirty="0" smtClean="0">
                <a:latin typeface="Calibri" panose="020F0502020204030204" pitchFamily="34" charset="0"/>
              </a:rPr>
              <a:t> from</a:t>
            </a:r>
            <a:r>
              <a:rPr lang="nb-NO" sz="1600" b="1" dirty="0" smtClean="0">
                <a:latin typeface="Calibri" panose="020F0502020204030204" pitchFamily="34" charset="0"/>
              </a:rPr>
              <a:t> </a:t>
            </a:r>
            <a:r>
              <a:rPr lang="en-GB" sz="1600" dirty="0" smtClean="0">
                <a:latin typeface="Calibri" panose="020F0502020204030204" pitchFamily="34" charset="0"/>
              </a:rPr>
              <a:t>AbbVie,  Biogen, BMS, </a:t>
            </a:r>
            <a:r>
              <a:rPr lang="en-GB" sz="1600" dirty="0" err="1" smtClean="0">
                <a:latin typeface="Calibri" panose="020F0502020204030204" pitchFamily="34" charset="0"/>
              </a:rPr>
              <a:t>Boehringer</a:t>
            </a:r>
            <a:r>
              <a:rPr lang="en-GB" sz="1600" dirty="0" smtClean="0">
                <a:latin typeface="Calibri" panose="020F0502020204030204" pitchFamily="34" charset="0"/>
              </a:rPr>
              <a:t> </a:t>
            </a:r>
            <a:r>
              <a:rPr lang="en-GB" sz="1600" dirty="0" err="1" smtClean="0">
                <a:latin typeface="Calibri" panose="020F0502020204030204" pitchFamily="34" charset="0"/>
              </a:rPr>
              <a:t>Ingelheim</a:t>
            </a:r>
            <a:r>
              <a:rPr lang="en-GB" sz="1600" dirty="0" smtClean="0">
                <a:latin typeface="Calibri" panose="020F0502020204030204" pitchFamily="34" charset="0"/>
              </a:rPr>
              <a:t>, Celgene, </a:t>
            </a:r>
            <a:r>
              <a:rPr lang="en-GB" sz="1600" dirty="0" err="1" smtClean="0">
                <a:latin typeface="Calibri" panose="020F0502020204030204" pitchFamily="34" charset="0"/>
              </a:rPr>
              <a:t>Celltrion</a:t>
            </a:r>
            <a:r>
              <a:rPr lang="en-GB" sz="1600" dirty="0" smtClean="0">
                <a:latin typeface="Calibri" panose="020F0502020204030204" pitchFamily="34" charset="0"/>
              </a:rPr>
              <a:t>, Eli Lilly, Epirus, </a:t>
            </a:r>
            <a:r>
              <a:rPr lang="en-GB" sz="1600" dirty="0" err="1" smtClean="0">
                <a:latin typeface="Calibri" panose="020F0502020204030204" pitchFamily="34" charset="0"/>
              </a:rPr>
              <a:t>Hospira</a:t>
            </a:r>
            <a:r>
              <a:rPr lang="en-GB" sz="1600" dirty="0" smtClean="0">
                <a:latin typeface="Calibri" panose="020F0502020204030204" pitchFamily="34" charset="0"/>
              </a:rPr>
              <a:t>, Merck-</a:t>
            </a:r>
            <a:r>
              <a:rPr lang="en-GB" sz="1600" dirty="0" err="1" smtClean="0">
                <a:latin typeface="Calibri" panose="020F0502020204030204" pitchFamily="34" charset="0"/>
              </a:rPr>
              <a:t>Serono</a:t>
            </a:r>
            <a:r>
              <a:rPr lang="en-GB" sz="1600" dirty="0" smtClean="0">
                <a:latin typeface="Calibri" panose="020F0502020204030204" pitchFamily="34" charset="0"/>
              </a:rPr>
              <a:t>, MSD, </a:t>
            </a:r>
            <a:r>
              <a:rPr lang="en-GB" sz="1600" dirty="0" err="1" smtClean="0">
                <a:latin typeface="Calibri" panose="020F0502020204030204" pitchFamily="34" charset="0"/>
              </a:rPr>
              <a:t>Mundipharma</a:t>
            </a:r>
            <a:r>
              <a:rPr lang="en-GB" sz="1600" dirty="0" smtClean="0">
                <a:latin typeface="Calibri" panose="020F0502020204030204" pitchFamily="34" charset="0"/>
              </a:rPr>
              <a:t>, Novartis, </a:t>
            </a:r>
            <a:r>
              <a:rPr lang="en-GB" sz="1600" dirty="0" err="1" smtClean="0">
                <a:latin typeface="Calibri" panose="020F0502020204030204" pitchFamily="34" charset="0"/>
              </a:rPr>
              <a:t>Oktal</a:t>
            </a:r>
            <a:r>
              <a:rPr lang="en-GB" sz="1600" dirty="0" smtClean="0">
                <a:latin typeface="Calibri" panose="020F0502020204030204" pitchFamily="34" charset="0"/>
              </a:rPr>
              <a:t>, Orion Pharma, </a:t>
            </a:r>
            <a:r>
              <a:rPr lang="en-GB" sz="1600" dirty="0" err="1" smtClean="0">
                <a:latin typeface="Calibri" panose="020F0502020204030204" pitchFamily="34" charset="0"/>
              </a:rPr>
              <a:t>Hospira</a:t>
            </a:r>
            <a:r>
              <a:rPr lang="en-GB" sz="1600" dirty="0" smtClean="0">
                <a:latin typeface="Calibri" panose="020F0502020204030204" pitchFamily="34" charset="0"/>
              </a:rPr>
              <a:t>/Pfizer, Roche, Samsung, Sandoz and UCB and </a:t>
            </a:r>
          </a:p>
          <a:p>
            <a:pPr lvl="1"/>
            <a:r>
              <a:rPr lang="en-GB" sz="1600" dirty="0" smtClean="0">
                <a:latin typeface="Calibri" panose="020F0502020204030204" pitchFamily="34" charset="0"/>
              </a:rPr>
              <a:t>received research funding to </a:t>
            </a:r>
            <a:r>
              <a:rPr lang="nb-NO" sz="1600" dirty="0" smtClean="0">
                <a:latin typeface="Calibri" panose="020F0502020204030204" pitchFamily="34" charset="0"/>
              </a:rPr>
              <a:t>Diakonhjemmet Hospital </a:t>
            </a:r>
            <a:r>
              <a:rPr lang="en-GB" sz="1600" dirty="0" smtClean="0">
                <a:latin typeface="Calibri" panose="020F0502020204030204" pitchFamily="34" charset="0"/>
              </a:rPr>
              <a:t>from AbbVie, BMS, MSD, Pfizer, Roche and UCB.</a:t>
            </a:r>
            <a:endParaRPr lang="nb-NO" sz="1600" dirty="0" smtClean="0">
              <a:latin typeface="Calibri" panose="020F0502020204030204" pitchFamily="34" charset="0"/>
            </a:endParaRPr>
          </a:p>
          <a:p>
            <a:r>
              <a:rPr lang="nb-NO" sz="1600" dirty="0" smtClean="0">
                <a:latin typeface="Calibri" panose="020F0502020204030204" pitchFamily="34" charset="0"/>
              </a:rPr>
              <a:t>Trond Buanes: </a:t>
            </a:r>
            <a:r>
              <a:rPr lang="nb-NO" sz="1600" dirty="0" err="1" smtClean="0">
                <a:latin typeface="Calibri" panose="020F0502020204030204" pitchFamily="34" charset="0"/>
              </a:rPr>
              <a:t>Nothing</a:t>
            </a:r>
            <a:r>
              <a:rPr lang="nb-NO" sz="1600" dirty="0" smtClean="0">
                <a:latin typeface="Calibri" panose="020F0502020204030204" pitchFamily="34" charset="0"/>
              </a:rPr>
              <a:t> to </a:t>
            </a:r>
            <a:r>
              <a:rPr lang="nb-NO" sz="1600" dirty="0" err="1" smtClean="0">
                <a:latin typeface="Calibri" panose="020F0502020204030204" pitchFamily="34" charset="0"/>
              </a:rPr>
              <a:t>disclose</a:t>
            </a:r>
            <a:endParaRPr lang="nb-NO" sz="1600" dirty="0" smtClean="0">
              <a:latin typeface="Calibri" panose="020F0502020204030204" pitchFamily="34" charset="0"/>
            </a:endParaRPr>
          </a:p>
        </p:txBody>
      </p:sp>
      <p:pic>
        <p:nvPicPr>
          <p:cNvPr id="5" name="Picture 2" descr="C:\Users\uxtuhe\AppData\Local\Microsoft\Windows\Temporary Internet Files\Content.IE5\DXMWE3M0\OUS_logo_RGB_e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34" y="454350"/>
            <a:ext cx="2669245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IHPBA 201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563" y="480008"/>
            <a:ext cx="884858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pacadi.com/assets/images/WEB_Pacadi_illustrati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7944" y="269875"/>
            <a:ext cx="2781014" cy="93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ktangel 7"/>
          <p:cNvSpPr/>
          <p:nvPr/>
        </p:nvSpPr>
        <p:spPr>
          <a:xfrm>
            <a:off x="3640735" y="4734371"/>
            <a:ext cx="17316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altLang="nb-NO" sz="1600" dirty="0">
                <a:latin typeface="Calibri" panose="020F0502020204030204" pitchFamily="34" charset="0"/>
              </a:rPr>
              <a:t>uxtuhe@ous-hf.no</a:t>
            </a:r>
            <a:endParaRPr lang="nb-NO" altLang="nb-NO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40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/>
          </p:cNvSpPr>
          <p:nvPr/>
        </p:nvSpPr>
        <p:spPr>
          <a:xfrm>
            <a:off x="706372" y="1147318"/>
            <a:ext cx="3217556" cy="6486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Introduction.</a:t>
            </a:r>
            <a:endParaRPr lang="nb-NO" sz="36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 txBox="1">
            <a:spLocks/>
          </p:cNvSpPr>
          <p:nvPr/>
        </p:nvSpPr>
        <p:spPr>
          <a:xfrm>
            <a:off x="706372" y="1926059"/>
            <a:ext cx="8330124" cy="2664296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" pitchFamily="2" charset="2"/>
              <a:buNone/>
            </a:pPr>
            <a:r>
              <a:rPr lang="en-US" sz="3000" dirty="0" smtClean="0">
                <a:latin typeface="Calibri" panose="020F0502020204030204" pitchFamily="34" charset="0"/>
              </a:rPr>
              <a:t>Access to patient reported outcome measures that are valid, brief, disease specific, and emphasizing the patient perspective is limited. </a:t>
            </a:r>
          </a:p>
          <a:p>
            <a:pPr marL="68580" indent="0">
              <a:buFont typeface="Wingdings" pitchFamily="2" charset="2"/>
              <a:buNone/>
            </a:pPr>
            <a:endParaRPr lang="en-US" sz="3000" dirty="0" smtClean="0">
              <a:latin typeface="Calibri" panose="020F0502020204030204" pitchFamily="34" charset="0"/>
            </a:endParaRPr>
          </a:p>
          <a:p>
            <a:pPr marL="68580" indent="0">
              <a:buFont typeface="Wingdings" pitchFamily="2" charset="2"/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The PACADI score is suggested for use. (1)</a:t>
            </a:r>
          </a:p>
          <a:p>
            <a:pPr marL="68580" indent="0">
              <a:buFont typeface="Wingdings" pitchFamily="2" charset="2"/>
              <a:buNone/>
            </a:pPr>
            <a:r>
              <a:rPr lang="nb-NO" sz="2200" dirty="0" smtClean="0">
                <a:latin typeface="Calibri" panose="020F0502020204030204" pitchFamily="34" charset="0"/>
              </a:rPr>
              <a:t>1. Heiberg T et al. Development and </a:t>
            </a:r>
            <a:r>
              <a:rPr lang="nb-NO" sz="2200" dirty="0" err="1" smtClean="0">
                <a:latin typeface="Calibri" panose="020F0502020204030204" pitchFamily="34" charset="0"/>
              </a:rPr>
              <a:t>preliminary</a:t>
            </a:r>
            <a:r>
              <a:rPr lang="nb-NO" sz="2200" dirty="0" smtClean="0">
                <a:latin typeface="Calibri" panose="020F0502020204030204" pitchFamily="34" charset="0"/>
              </a:rPr>
              <a:t> </a:t>
            </a:r>
            <a:r>
              <a:rPr lang="nb-NO" sz="2200" dirty="0" err="1" smtClean="0">
                <a:latin typeface="Calibri" panose="020F0502020204030204" pitchFamily="34" charset="0"/>
              </a:rPr>
              <a:t>validation</a:t>
            </a:r>
            <a:r>
              <a:rPr lang="nb-NO" sz="2200" dirty="0" smtClean="0">
                <a:latin typeface="Calibri" panose="020F0502020204030204" pitchFamily="34" charset="0"/>
              </a:rPr>
              <a:t> </a:t>
            </a:r>
            <a:r>
              <a:rPr lang="nb-NO" sz="2200" dirty="0" err="1" smtClean="0">
                <a:latin typeface="Calibri" panose="020F0502020204030204" pitchFamily="34" charset="0"/>
              </a:rPr>
              <a:t>of</a:t>
            </a:r>
            <a:r>
              <a:rPr lang="nb-NO" sz="2200" dirty="0" smtClean="0">
                <a:latin typeface="Calibri" panose="020F0502020204030204" pitchFamily="34" charset="0"/>
              </a:rPr>
              <a:t> </a:t>
            </a:r>
            <a:r>
              <a:rPr lang="nb-NO" sz="2200" dirty="0" err="1" smtClean="0">
                <a:latin typeface="Calibri" panose="020F0502020204030204" pitchFamily="34" charset="0"/>
              </a:rPr>
              <a:t>the</a:t>
            </a:r>
            <a:r>
              <a:rPr lang="nb-NO" sz="2200" dirty="0" smtClean="0">
                <a:latin typeface="Calibri" panose="020F0502020204030204" pitchFamily="34" charset="0"/>
              </a:rPr>
              <a:t> </a:t>
            </a:r>
            <a:r>
              <a:rPr lang="nb-NO" sz="2200" dirty="0" err="1" smtClean="0">
                <a:latin typeface="Calibri" panose="020F0502020204030204" pitchFamily="34" charset="0"/>
              </a:rPr>
              <a:t>pancreatic</a:t>
            </a:r>
            <a:r>
              <a:rPr lang="nb-NO" sz="2200" dirty="0" smtClean="0">
                <a:latin typeface="Calibri" panose="020F0502020204030204" pitchFamily="34" charset="0"/>
              </a:rPr>
              <a:t> cancer </a:t>
            </a:r>
            <a:r>
              <a:rPr lang="nb-NO" sz="2200" dirty="0" err="1" smtClean="0">
                <a:latin typeface="Calibri" panose="020F0502020204030204" pitchFamily="34" charset="0"/>
              </a:rPr>
              <a:t>disease</a:t>
            </a:r>
            <a:r>
              <a:rPr lang="nb-NO" sz="2200" dirty="0" smtClean="0">
                <a:latin typeface="Calibri" panose="020F0502020204030204" pitchFamily="34" charset="0"/>
              </a:rPr>
              <a:t> </a:t>
            </a:r>
            <a:r>
              <a:rPr lang="nb-NO" sz="2200" dirty="0" err="1" smtClean="0">
                <a:latin typeface="Calibri" panose="020F0502020204030204" pitchFamily="34" charset="0"/>
              </a:rPr>
              <a:t>impact</a:t>
            </a:r>
            <a:r>
              <a:rPr lang="nb-NO" sz="2200" dirty="0" smtClean="0">
                <a:latin typeface="Calibri" panose="020F0502020204030204" pitchFamily="34" charset="0"/>
              </a:rPr>
              <a:t> score. Support Care Cancer. 2013;21(6):1677-84.</a:t>
            </a:r>
            <a:r>
              <a:rPr lang="en-US" sz="2200" dirty="0" smtClean="0">
                <a:latin typeface="Calibri" panose="020F0502020204030204" pitchFamily="34" charset="0"/>
              </a:rPr>
              <a:t> </a:t>
            </a:r>
          </a:p>
          <a:p>
            <a:pPr marL="68580" indent="0">
              <a:buFont typeface="Wingdings" pitchFamily="2" charset="2"/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The </a:t>
            </a:r>
            <a:r>
              <a:rPr lang="en-US" sz="3400" b="1" u="sng" dirty="0" smtClean="0">
                <a:solidFill>
                  <a:srgbClr val="FFFF00"/>
                </a:solidFill>
                <a:latin typeface="Calibri" panose="020F0502020204030204" pitchFamily="34" charset="0"/>
              </a:rPr>
              <a:t>purpose</a:t>
            </a:r>
            <a:r>
              <a:rPr lang="en-US" sz="34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 of this study was to perform a </a:t>
            </a:r>
          </a:p>
          <a:p>
            <a:pPr marL="0" indent="0">
              <a:buFont typeface="Wingdings" pitchFamily="2" charset="2"/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 full psychometric testing of the PACADI score.</a:t>
            </a:r>
            <a:endParaRPr lang="nb-NO" sz="3400" b="1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2" descr="C:\Users\uxtuhe\AppData\Local\Microsoft\Windows\Temporary Internet Files\Content.IE5\DXMWE3M0\OUS_logo_RGB_e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71" y="557907"/>
            <a:ext cx="2669245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IHPBA 201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7907"/>
            <a:ext cx="884858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pacadi.com/assets/images/WEB_Pacadi_illustrati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27984" y="658167"/>
            <a:ext cx="2781014" cy="93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ktangel 7"/>
          <p:cNvSpPr/>
          <p:nvPr/>
        </p:nvSpPr>
        <p:spPr>
          <a:xfrm>
            <a:off x="3906234" y="4662363"/>
            <a:ext cx="1930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altLang="nb-NO" dirty="0">
                <a:latin typeface="Calibri" panose="020F0502020204030204" pitchFamily="34" charset="0"/>
              </a:rPr>
              <a:t>uxtuhe@ous-hf.no</a:t>
            </a:r>
            <a:endParaRPr lang="nb-NO" altLang="nb-NO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25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/>
          </p:cNvSpPr>
          <p:nvPr/>
        </p:nvSpPr>
        <p:spPr>
          <a:xfrm>
            <a:off x="418915" y="903701"/>
            <a:ext cx="2784933" cy="5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Methods.</a:t>
            </a:r>
            <a:endParaRPr lang="nb-NO" sz="36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 txBox="1">
            <a:spLocks/>
          </p:cNvSpPr>
          <p:nvPr/>
        </p:nvSpPr>
        <p:spPr>
          <a:xfrm>
            <a:off x="396214" y="1538740"/>
            <a:ext cx="8784976" cy="3201644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 smtClean="0">
                <a:latin typeface="Calibri" panose="020F0502020204030204" pitchFamily="34" charset="0"/>
              </a:rPr>
              <a:t>Patients (n=363) with suspected pancreatic cancer (PC) were included.</a:t>
            </a:r>
          </a:p>
          <a:p>
            <a:r>
              <a:rPr lang="en-US" sz="4400" dirty="0" smtClean="0">
                <a:latin typeface="Calibri" panose="020F0502020204030204" pitchFamily="34" charset="0"/>
              </a:rPr>
              <a:t>The PACADI score has eight dimensions measured on (NRS) 0-10.</a:t>
            </a:r>
          </a:p>
          <a:p>
            <a:r>
              <a:rPr lang="en-US" sz="4400" dirty="0" smtClean="0">
                <a:latin typeface="Calibri" panose="020F0502020204030204" pitchFamily="34" charset="0"/>
              </a:rPr>
              <a:t>EQ-5D and ESAS were also completed. </a:t>
            </a:r>
          </a:p>
          <a:p>
            <a:r>
              <a:rPr lang="en-US" sz="4400" dirty="0" smtClean="0">
                <a:latin typeface="Calibri" panose="020F0502020204030204" pitchFamily="34" charset="0"/>
              </a:rPr>
              <a:t>Data were collected at baseline and after 1, 2, 3, 6, 9 and 12 months. </a:t>
            </a:r>
          </a:p>
          <a:p>
            <a:pPr marL="68580" indent="0">
              <a:buNone/>
            </a:pPr>
            <a:endParaRPr lang="en-US" sz="2400" b="1" dirty="0" smtClean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51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Analyses. </a:t>
            </a:r>
            <a:r>
              <a:rPr lang="en-US" sz="5100" dirty="0">
                <a:latin typeface="Calibri" panose="020F0502020204030204" pitchFamily="34" charset="0"/>
              </a:rPr>
              <a:t>We examined </a:t>
            </a:r>
            <a:endParaRPr lang="en-US" sz="5100" b="1" dirty="0" smtClean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r>
              <a:rPr lang="en-US" sz="5100" dirty="0" smtClean="0">
                <a:latin typeface="Calibri" panose="020F0502020204030204" pitchFamily="34" charset="0"/>
              </a:rPr>
              <a:t>Discriminative validity between diagnostic groups </a:t>
            </a:r>
          </a:p>
          <a:p>
            <a:r>
              <a:rPr lang="en-US" sz="5100" dirty="0" smtClean="0">
                <a:latin typeface="Calibri" panose="020F0502020204030204" pitchFamily="34" charset="0"/>
              </a:rPr>
              <a:t>Correlations between instruments (concurrent validity) </a:t>
            </a:r>
          </a:p>
          <a:p>
            <a:r>
              <a:rPr lang="en-US" sz="5100" dirty="0" smtClean="0">
                <a:latin typeface="Calibri" panose="020F0502020204030204" pitchFamily="34" charset="0"/>
              </a:rPr>
              <a:t>ICC (test-retest reliability)</a:t>
            </a:r>
          </a:p>
          <a:p>
            <a:r>
              <a:rPr lang="en-US" sz="5100" dirty="0" smtClean="0">
                <a:latin typeface="Calibri" panose="020F0502020204030204" pitchFamily="34" charset="0"/>
              </a:rPr>
              <a:t>Internal consistency of dimensions in PACADI score and EQ-5D</a:t>
            </a:r>
          </a:p>
          <a:p>
            <a:r>
              <a:rPr lang="en-US" sz="5100" dirty="0" smtClean="0">
                <a:latin typeface="Calibri" panose="020F0502020204030204" pitchFamily="34" charset="0"/>
              </a:rPr>
              <a:t>Longitudinal examinations, </a:t>
            </a:r>
          </a:p>
          <a:p>
            <a:r>
              <a:rPr lang="en-US" sz="5100" dirty="0" smtClean="0">
                <a:latin typeface="Calibri" panose="020F0502020204030204" pitchFamily="34" charset="0"/>
              </a:rPr>
              <a:t>SRM (responsiveness) </a:t>
            </a:r>
          </a:p>
          <a:p>
            <a:r>
              <a:rPr lang="en-US" sz="5100" dirty="0" smtClean="0">
                <a:latin typeface="Calibri" panose="020F0502020204030204" pitchFamily="34" charset="0"/>
              </a:rPr>
              <a:t>Predictive validity of mortality. </a:t>
            </a:r>
          </a:p>
          <a:p>
            <a:endParaRPr lang="nb-NO" dirty="0">
              <a:latin typeface="Calibri" panose="020F0502020204030204" pitchFamily="34" charset="0"/>
            </a:endParaRPr>
          </a:p>
        </p:txBody>
      </p:sp>
      <p:pic>
        <p:nvPicPr>
          <p:cNvPr id="5" name="Picture 2" descr="C:\Users\uxtuhe\AppData\Local\Microsoft\Windows\Temporary Internet Files\Content.IE5\DXMWE3M0\OUS_logo_RGB_e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34" y="473273"/>
            <a:ext cx="2669245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IHPBA 201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726779"/>
            <a:ext cx="884858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pacadi.com/assets/images/WEB_Pacadi_illustrati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9992" y="473273"/>
            <a:ext cx="2781014" cy="93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ktangel 7"/>
          <p:cNvSpPr/>
          <p:nvPr/>
        </p:nvSpPr>
        <p:spPr>
          <a:xfrm>
            <a:off x="3606800" y="2388672"/>
            <a:ext cx="1930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altLang="nb-NO" dirty="0">
                <a:latin typeface="Calibri" panose="020F0502020204030204" pitchFamily="34" charset="0"/>
              </a:rPr>
              <a:t>uxtuhe@ous-hf.no</a:t>
            </a:r>
            <a:endParaRPr lang="nb-NO" altLang="nb-NO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67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/>
          </p:cNvSpPr>
          <p:nvPr/>
        </p:nvSpPr>
        <p:spPr>
          <a:xfrm>
            <a:off x="467544" y="1415170"/>
            <a:ext cx="8496944" cy="3719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b-NO" sz="24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Mean</a:t>
            </a:r>
            <a:r>
              <a:rPr lang="nb-NO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(SD) baseline </a:t>
            </a:r>
            <a:r>
              <a:rPr lang="nb-NO" sz="24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characteristics</a:t>
            </a:r>
            <a:r>
              <a:rPr lang="nb-NO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/</a:t>
            </a:r>
            <a:r>
              <a:rPr lang="nb-NO" sz="24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group</a:t>
            </a:r>
            <a:r>
              <a:rPr lang="nb-NO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nb-NO" sz="24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differences</a:t>
            </a:r>
            <a:r>
              <a:rPr lang="nb-NO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.</a:t>
            </a:r>
            <a:endParaRPr lang="nb-NO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5822736"/>
              </p:ext>
            </p:extLst>
          </p:nvPr>
        </p:nvGraphicFramePr>
        <p:xfrm>
          <a:off x="914322" y="1854051"/>
          <a:ext cx="6898037" cy="2740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3461"/>
                <a:gridCol w="1296144"/>
                <a:gridCol w="1296144"/>
                <a:gridCol w="1296144"/>
                <a:gridCol w="1296144"/>
              </a:tblGrid>
              <a:tr h="852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Discriminatory power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Pancreatic cancer 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n=213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US" sz="16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malignant lesions 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n=104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Non malignant lesion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n=46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p-value*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Age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67.5  (10.4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65.8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11.1)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65.8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11.3)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0.35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Females (%)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49.3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38.9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39.0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0.15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PACADI score</a:t>
                      </a:r>
                      <a:endParaRPr lang="nb-NO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3.4 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2.1)</a:t>
                      </a:r>
                      <a:endParaRPr lang="nb-NO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2.8 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2.0)</a:t>
                      </a:r>
                      <a:endParaRPr lang="nb-NO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3.0 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nb-NO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0.045</a:t>
                      </a:r>
                      <a:endParaRPr lang="nb-NO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EQ-5D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-0.60 (-0.30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-0.70 (-0.26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-0.66 (-0.33)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0.045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1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ESAS 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“sense of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well-being”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3.7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2.9)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3.1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2.7)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3.2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2.8)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0.17</a:t>
                      </a:r>
                      <a:endParaRPr lang="nb-NO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ktangel 5"/>
          <p:cNvSpPr/>
          <p:nvPr/>
        </p:nvSpPr>
        <p:spPr>
          <a:xfrm>
            <a:off x="911273" y="4615616"/>
            <a:ext cx="24843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</a:rPr>
              <a:t>*Chi-square or ANOVA</a:t>
            </a:r>
            <a:endParaRPr lang="nb-NO" sz="1600" dirty="0">
              <a:latin typeface="Calibri" panose="020F0502020204030204" pitchFamily="34" charset="0"/>
            </a:endParaRPr>
          </a:p>
        </p:txBody>
      </p:sp>
      <p:pic>
        <p:nvPicPr>
          <p:cNvPr id="7" name="Picture 2" descr="C:\Users\uxtuhe\AppData\Local\Microsoft\Windows\Temporary Internet Files\Content.IE5\DXMWE3M0\OUS_logo_RGB_e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3491"/>
            <a:ext cx="2669245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" y="2455817"/>
            <a:ext cx="184731" cy="236630"/>
          </a:xfrm>
          <a:prstGeom prst="rect">
            <a:avLst/>
          </a:prstGeom>
          <a:solidFill>
            <a:srgbClr val="6B1E1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-85698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" y="2455817"/>
            <a:ext cx="184731" cy="236630"/>
          </a:xfrm>
          <a:prstGeom prst="rect">
            <a:avLst/>
          </a:prstGeom>
          <a:solidFill>
            <a:srgbClr val="6B1E1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-85698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10" name="Picture 3" descr="IHPBA 201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266" y="413491"/>
            <a:ext cx="884858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ktangel 11"/>
          <p:cNvSpPr/>
          <p:nvPr/>
        </p:nvSpPr>
        <p:spPr>
          <a:xfrm>
            <a:off x="914322" y="845939"/>
            <a:ext cx="18580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Results I.</a:t>
            </a:r>
            <a:endParaRPr lang="nb-NO" sz="36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Picture 2" descr="http://www.pacadi.com/assets/images/WEB_Pacadi_illustrati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82423" y="413491"/>
            <a:ext cx="2781014" cy="93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ktangel 4"/>
          <p:cNvSpPr/>
          <p:nvPr/>
        </p:nvSpPr>
        <p:spPr>
          <a:xfrm>
            <a:off x="3606800" y="4769504"/>
            <a:ext cx="1930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altLang="nb-NO" dirty="0">
                <a:latin typeface="Calibri" panose="020F0502020204030204" pitchFamily="34" charset="0"/>
              </a:rPr>
              <a:t>uxtuhe@ous-hf.no</a:t>
            </a:r>
            <a:endParaRPr lang="nb-NO" altLang="nb-NO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3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07504" y="1452974"/>
            <a:ext cx="8928992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</a:rPr>
              <a:t>PACADI score correlated strongly with EQ-5D and ESAS (064-0.66, p&lt;0.001).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Calibri" panose="020F0502020204030204" pitchFamily="34" charset="0"/>
              </a:rPr>
              <a:t>PACADI score showed high test retest reliability (ICC 0.84, p&lt;0.05)</a:t>
            </a:r>
            <a:endParaRPr lang="en-US" b="1" dirty="0" smtClean="0">
              <a:effectLst/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Calibri" panose="020F0502020204030204" pitchFamily="34" charset="0"/>
                <a:ea typeface="Calibri"/>
                <a:cs typeface="Times New Roman"/>
              </a:rPr>
              <a:t>PACADI score showed Cronbach’s alpha range 0.81-0.85 across all visits.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Calibri" panose="020F0502020204030204" pitchFamily="34" charset="0"/>
                <a:ea typeface="Calibri"/>
                <a:cs typeface="Times New Roman"/>
              </a:rPr>
              <a:t>PACADI score showed significant differences over time at 3, 6, 9 and 12 months.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/>
                <a:cs typeface="Times New Roman"/>
              </a:rPr>
              <a:t>PACADI score showed SRM </a:t>
            </a:r>
            <a:r>
              <a:rPr lang="en-US" b="1" dirty="0" smtClean="0">
                <a:latin typeface="Calibri" panose="020F0502020204030204" pitchFamily="34" charset="0"/>
                <a:ea typeface="Calibri"/>
                <a:cs typeface="Times New Roman"/>
              </a:rPr>
              <a:t>0.80 </a:t>
            </a:r>
            <a:r>
              <a:rPr lang="en-US" b="1" dirty="0">
                <a:latin typeface="Calibri" panose="020F0502020204030204" pitchFamily="34" charset="0"/>
                <a:ea typeface="Calibri"/>
                <a:cs typeface="Times New Roman"/>
              </a:rPr>
              <a:t>and </a:t>
            </a:r>
            <a:r>
              <a:rPr lang="en-US" b="1" dirty="0" smtClean="0">
                <a:latin typeface="Calibri" panose="020F0502020204030204" pitchFamily="34" charset="0"/>
                <a:ea typeface="Calibri"/>
                <a:cs typeface="Times New Roman"/>
              </a:rPr>
              <a:t>EQ-5D -0.59 for improvement (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/>
                <a:cs typeface="Times New Roman"/>
              </a:rPr>
              <a:t>2-3 months).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Calibri" panose="020F0502020204030204" pitchFamily="34" charset="0"/>
                <a:ea typeface="Calibri"/>
                <a:cs typeface="Times New Roman"/>
              </a:rPr>
              <a:t>PACADI score showed predictive validity (p=0.02) for mortality during 12 months.</a:t>
            </a:r>
            <a:endParaRPr lang="nb-NO" b="1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151833" y="587559"/>
            <a:ext cx="31707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Results II. 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Patients with pancreatic cancer</a:t>
            </a:r>
            <a:endParaRPr lang="nb-NO" b="1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2" descr="C:\Users\uxtuhe\AppData\Local\Microsoft\Windows\Temporary Internet Files\Content.IE5\DXMWE3M0\OUS_logo_RGB_e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35" y="200844"/>
            <a:ext cx="2669245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IHPBA 201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427" y="417068"/>
            <a:ext cx="884858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pacadi.com/assets/images/WEB_Pacadi_illustrati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95936" y="200844"/>
            <a:ext cx="2781014" cy="93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782705"/>
              </p:ext>
            </p:extLst>
          </p:nvPr>
        </p:nvGraphicFramePr>
        <p:xfrm>
          <a:off x="296597" y="3456599"/>
          <a:ext cx="8712973" cy="1542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3369"/>
                <a:gridCol w="1199934"/>
                <a:gridCol w="1199934"/>
                <a:gridCol w="1199934"/>
                <a:gridCol w="1199934"/>
                <a:gridCol w="1199934"/>
                <a:gridCol w="1199934"/>
              </a:tblGrid>
              <a:tr h="391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Predictive validity</a:t>
                      </a:r>
                      <a:endParaRPr lang="nb-NO" sz="140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err="1" smtClean="0">
                          <a:effectLst/>
                          <a:latin typeface="Calibri" panose="020F0502020204030204" pitchFamily="34" charset="0"/>
                        </a:rPr>
                        <a:t>Pancreatic</a:t>
                      </a: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 Cancer </a:t>
                      </a: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</a:rPr>
                        <a:t>n=213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err="1" smtClean="0"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nb-NO" sz="1400" b="1" dirty="0" err="1" smtClean="0">
                          <a:effectLst/>
                          <a:latin typeface="Calibri" panose="020F0502020204030204" pitchFamily="34" charset="0"/>
                        </a:rPr>
                        <a:t>Malignant</a:t>
                      </a: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1400" b="1" dirty="0" err="1" smtClean="0">
                          <a:effectLst/>
                          <a:latin typeface="Calibri" panose="020F0502020204030204" pitchFamily="34" charset="0"/>
                        </a:rPr>
                        <a:t>Lesions</a:t>
                      </a: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</a:rPr>
                        <a:t>n=109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Non </a:t>
                      </a:r>
                      <a:r>
                        <a:rPr lang="nb-NO" sz="1400" b="1" dirty="0" err="1" smtClean="0">
                          <a:effectLst/>
                          <a:latin typeface="Calibri" panose="020F0502020204030204" pitchFamily="34" charset="0"/>
                        </a:rPr>
                        <a:t>Malignant</a:t>
                      </a: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1400" b="1" dirty="0" err="1" smtClean="0">
                          <a:effectLst/>
                          <a:latin typeface="Calibri" panose="020F0502020204030204" pitchFamily="34" charset="0"/>
                        </a:rPr>
                        <a:t>Lesions</a:t>
                      </a: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</a:rPr>
                        <a:t>n=41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1958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(COX </a:t>
                      </a:r>
                      <a:r>
                        <a:rPr lang="nb-NO" sz="1400" b="1" dirty="0" err="1" smtClean="0">
                          <a:effectLst/>
                          <a:latin typeface="Calibri" panose="020F0502020204030204" pitchFamily="34" charset="0"/>
                        </a:rPr>
                        <a:t>regression</a:t>
                      </a: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</a:rPr>
                        <a:t>β/HR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p-</a:t>
                      </a:r>
                      <a:r>
                        <a:rPr lang="nb-NO" sz="1400" b="1" dirty="0" err="1" smtClean="0"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>
                          <a:effectLst/>
                          <a:latin typeface="Calibri" panose="020F0502020204030204" pitchFamily="34" charset="0"/>
                        </a:rPr>
                        <a:t>β/HR</a:t>
                      </a:r>
                      <a:endParaRPr lang="nb-NO" sz="14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p-</a:t>
                      </a:r>
                      <a:r>
                        <a:rPr lang="nb-NO" sz="1400" b="1" dirty="0" err="1" smtClean="0"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>
                          <a:effectLst/>
                          <a:latin typeface="Calibri" panose="020F0502020204030204" pitchFamily="34" charset="0"/>
                        </a:rPr>
                        <a:t>β/HR</a:t>
                      </a:r>
                      <a:endParaRPr lang="nb-NO" sz="14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p-</a:t>
                      </a:r>
                      <a:r>
                        <a:rPr lang="nb-NO" sz="1400" b="1" dirty="0" err="1" smtClean="0"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86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</a:rPr>
                        <a:t>PACADI score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</a:rPr>
                        <a:t>0.08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p=0.02</a:t>
                      </a:r>
                      <a:endParaRPr lang="nb-NO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</a:rPr>
                        <a:t>0.05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p=0.47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p=0.18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8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>
                          <a:effectLst/>
                          <a:latin typeface="Calibri" panose="020F0502020204030204" pitchFamily="34" charset="0"/>
                        </a:rPr>
                        <a:t>EQ-5D</a:t>
                      </a:r>
                      <a:endParaRPr lang="nb-NO" sz="14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>
                          <a:effectLst/>
                          <a:latin typeface="Calibri" panose="020F0502020204030204" pitchFamily="34" charset="0"/>
                        </a:rPr>
                        <a:t>-0.03</a:t>
                      </a:r>
                      <a:endParaRPr lang="nb-NO" sz="14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P=0.17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</a:rPr>
                        <a:t>-0.78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p=0.10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</a:rPr>
                        <a:t>-2.19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p=0.18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</a:rPr>
                        <a:t>ESAS </a:t>
                      </a: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«</a:t>
                      </a:r>
                      <a:r>
                        <a:rPr lang="nb-NO" sz="1400" b="1" dirty="0" err="1" smtClean="0">
                          <a:effectLst/>
                          <a:latin typeface="Calibri" panose="020F0502020204030204" pitchFamily="34" charset="0"/>
                        </a:rPr>
                        <a:t>sense</a:t>
                      </a: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1400" b="1" dirty="0" err="1" smtClean="0">
                          <a:effectLst/>
                          <a:latin typeface="Calibri" panose="020F0502020204030204" pitchFamily="34" charset="0"/>
                        </a:rPr>
                        <a:t>of</a:t>
                      </a: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1400" b="1" dirty="0" err="1" smtClean="0">
                          <a:effectLst/>
                          <a:latin typeface="Calibri" panose="020F0502020204030204" pitchFamily="34" charset="0"/>
                        </a:rPr>
                        <a:t>well-being</a:t>
                      </a: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»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>
                          <a:effectLst/>
                          <a:latin typeface="Calibri" panose="020F0502020204030204" pitchFamily="34" charset="0"/>
                        </a:rPr>
                        <a:t>0.008</a:t>
                      </a:r>
                      <a:endParaRPr lang="nb-NO" sz="14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P=0.78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>
                          <a:effectLst/>
                          <a:latin typeface="Calibri" panose="020F0502020204030204" pitchFamily="34" charset="0"/>
                        </a:rPr>
                        <a:t>0.02</a:t>
                      </a:r>
                      <a:endParaRPr lang="nb-NO" sz="14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p=0.73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</a:rPr>
                        <a:t>-0.04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 dirty="0" smtClean="0">
                          <a:effectLst/>
                          <a:latin typeface="Calibri" panose="020F0502020204030204" pitchFamily="34" charset="0"/>
                        </a:rPr>
                        <a:t>p=0.79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26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/>
          </p:cNvSpPr>
          <p:nvPr/>
        </p:nvSpPr>
        <p:spPr>
          <a:xfrm>
            <a:off x="3224405" y="845939"/>
            <a:ext cx="5719524" cy="504056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nb-NO" sz="2400" dirty="0" smtClean="0">
                <a:latin typeface="Calibri" panose="020F0502020204030204" pitchFamily="34" charset="0"/>
                <a:hlinkClick r:id="rId2"/>
              </a:rPr>
              <a:t>  http://www.pacadi.com/en/index.html</a:t>
            </a:r>
            <a:endParaRPr lang="nb-NO" sz="2400" dirty="0">
              <a:latin typeface="Calibri" panose="020F0502020204030204" pitchFamily="34" charset="0"/>
            </a:endParaRPr>
          </a:p>
        </p:txBody>
      </p:sp>
      <p:pic>
        <p:nvPicPr>
          <p:cNvPr id="5" name="Picture 2" descr="C:\Users\uxtuhe\AppData\Local\Microsoft\Windows\Temporary Internet Files\Content.IE5\DXMWE3M0\OUS_logo_RGB_e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35" y="200844"/>
            <a:ext cx="2669245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IHPBA 201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266" y="200844"/>
            <a:ext cx="884858" cy="4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ktangel 7"/>
          <p:cNvSpPr/>
          <p:nvPr/>
        </p:nvSpPr>
        <p:spPr>
          <a:xfrm>
            <a:off x="314052" y="721900"/>
            <a:ext cx="856895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3600" dirty="0" err="1">
                <a:solidFill>
                  <a:srgbClr val="FFFF00"/>
                </a:solidFill>
                <a:latin typeface="Calibri" panose="020F0502020204030204" pitchFamily="34" charset="0"/>
              </a:rPr>
              <a:t>Conclusion</a:t>
            </a:r>
            <a:r>
              <a:rPr lang="nb-NO" sz="3600" dirty="0">
                <a:solidFill>
                  <a:srgbClr val="FFFF00"/>
                </a:solidFill>
                <a:latin typeface="Calibri" panose="020F0502020204030204" pitchFamily="34" charset="0"/>
              </a:rPr>
              <a:t>. </a:t>
            </a:r>
            <a:endParaRPr lang="nb-NO" sz="3600" dirty="0" smtClean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PACADI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smtClean="0">
                <a:latin typeface="Calibri" panose="020F0502020204030204" pitchFamily="34" charset="0"/>
              </a:rPr>
              <a:t>is a </a:t>
            </a:r>
            <a:endParaRPr lang="en-US" sz="2400" i="1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brief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disease specific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patient </a:t>
            </a:r>
            <a:r>
              <a:rPr lang="en-US" sz="2400" dirty="0">
                <a:latin typeface="Calibri" panose="020F0502020204030204" pitchFamily="34" charset="0"/>
              </a:rPr>
              <a:t>derived 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PROM </a:t>
            </a:r>
            <a:r>
              <a:rPr lang="en-US" sz="2400" dirty="0">
                <a:latin typeface="Calibri" panose="020F0502020204030204" pitchFamily="34" charset="0"/>
              </a:rPr>
              <a:t>tool,   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that showed 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satisfactory </a:t>
            </a:r>
            <a:r>
              <a:rPr lang="en-US" sz="2400" u="sng" dirty="0">
                <a:latin typeface="Calibri" panose="020F0502020204030204" pitchFamily="34" charset="0"/>
              </a:rPr>
              <a:t>psychometric performance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</a:p>
          <a:p>
            <a:r>
              <a:rPr lang="en-US" sz="2400" dirty="0">
                <a:latin typeface="Calibri" panose="020F0502020204030204" pitchFamily="34" charset="0"/>
              </a:rPr>
              <a:t>supporting its </a:t>
            </a:r>
            <a:r>
              <a:rPr lang="en-US" sz="2400" u="sng" dirty="0">
                <a:latin typeface="Calibri" panose="020F0502020204030204" pitchFamily="34" charset="0"/>
              </a:rPr>
              <a:t>use in clinical practice and intervention trials</a:t>
            </a:r>
            <a:r>
              <a:rPr lang="en-US" sz="2400" dirty="0">
                <a:latin typeface="Calibri" panose="020F0502020204030204" pitchFamily="34" charset="0"/>
              </a:rPr>
              <a:t>.</a:t>
            </a:r>
            <a:endParaRPr lang="nb-NO" sz="2400" dirty="0">
              <a:latin typeface="Calibri" panose="020F0502020204030204" pitchFamily="34" charset="0"/>
            </a:endParaRPr>
          </a:p>
        </p:txBody>
      </p:sp>
      <p:pic>
        <p:nvPicPr>
          <p:cNvPr id="9" name="Picture 2" descr="http://www.pacadi.com/assets/images/WEB_Pacadi_illustrati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05588" y="1494011"/>
            <a:ext cx="4157159" cy="1404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ktangel 2"/>
          <p:cNvSpPr/>
          <p:nvPr/>
        </p:nvSpPr>
        <p:spPr>
          <a:xfrm>
            <a:off x="3633328" y="4590355"/>
            <a:ext cx="1930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altLang="nb-NO" dirty="0">
                <a:latin typeface="Calibri" panose="020F0502020204030204" pitchFamily="34" charset="0"/>
              </a:rPr>
              <a:t>uxtuhe@ous-hf.no</a:t>
            </a:r>
            <a:endParaRPr lang="nb-NO" altLang="nb-NO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461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kel">
  <a:themeElements>
    <a:clrScheme name="Enke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nke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nke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533</TotalTime>
  <Words>575</Words>
  <Application>Microsoft Office PowerPoint</Application>
  <PresentationFormat>Egendefinert</PresentationFormat>
  <Paragraphs>128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Enkel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Oslo universitetssykehus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Psychometric performance of the  PAncreatic Cancer Disease Impact (PACADI) score.</dc:title>
  <dc:creator>Turid Heiberg</dc:creator>
  <cp:lastModifiedBy>Turid Heiberg</cp:lastModifiedBy>
  <cp:revision>31</cp:revision>
  <cp:lastPrinted>2018-07-27T12:08:02Z</cp:lastPrinted>
  <dcterms:created xsi:type="dcterms:W3CDTF">2018-07-26T13:31:31Z</dcterms:created>
  <dcterms:modified xsi:type="dcterms:W3CDTF">2018-08-13T10:08:46Z</dcterms:modified>
</cp:coreProperties>
</file>